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294" r:id="rId10"/>
    <p:sldId id="300" r:id="rId11"/>
    <p:sldId id="305"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67692" autoAdjust="0"/>
  </p:normalViewPr>
  <p:slideViewPr>
    <p:cSldViewPr>
      <p:cViewPr>
        <p:scale>
          <a:sx n="81" d="100"/>
          <a:sy n="81" d="100"/>
        </p:scale>
        <p:origin x="-1878" y="15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Piscataquis County</c:v>
                </c:pt>
              </c:strCache>
            </c:strRef>
          </c:tx>
          <c:invertIfNegative val="0"/>
          <c:cat>
            <c:strRef>
              <c:f>'Top Health Issues'!$B$2:$D$2</c:f>
              <c:strCache>
                <c:ptCount val="3"/>
                <c:pt idx="0">
                  <c:v>Obesity</c:v>
                </c:pt>
                <c:pt idx="1">
                  <c:v>Depression</c:v>
                </c:pt>
                <c:pt idx="2">
                  <c:v>Drug &amp; Alcohol Abuse</c:v>
                </c:pt>
              </c:strCache>
            </c:strRef>
          </c:cat>
          <c:val>
            <c:numRef>
              <c:f>'Top Health Issues'!$B$3:$D$3</c:f>
              <c:numCache>
                <c:formatCode>0%</c:formatCode>
                <c:ptCount val="3"/>
                <c:pt idx="0">
                  <c:v>0.72</c:v>
                </c:pt>
                <c:pt idx="1">
                  <c:v>0.72</c:v>
                </c:pt>
                <c:pt idx="2">
                  <c:v>0.7</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Depression</c:v>
                </c:pt>
                <c:pt idx="2">
                  <c:v>Drug &amp; Alcohol Abuse</c:v>
                </c:pt>
              </c:strCache>
            </c:strRef>
          </c:cat>
          <c:val>
            <c:numRef>
              <c:f>'Top Health Issues'!$B$4:$D$4</c:f>
              <c:numCache>
                <c:formatCode>0%</c:formatCode>
                <c:ptCount val="3"/>
                <c:pt idx="0">
                  <c:v>0.78</c:v>
                </c:pt>
                <c:pt idx="1">
                  <c:v>0.67</c:v>
                </c:pt>
                <c:pt idx="2">
                  <c:v>0.8</c:v>
                </c:pt>
              </c:numCache>
            </c:numRef>
          </c:val>
        </c:ser>
        <c:dLbls>
          <c:showLegendKey val="0"/>
          <c:showVal val="1"/>
          <c:showCatName val="0"/>
          <c:showSerName val="0"/>
          <c:showPercent val="0"/>
          <c:showBubbleSize val="0"/>
        </c:dLbls>
        <c:gapWidth val="150"/>
        <c:overlap val="-25"/>
        <c:axId val="116002176"/>
        <c:axId val="116008064"/>
      </c:barChart>
      <c:catAx>
        <c:axId val="116002176"/>
        <c:scaling>
          <c:orientation val="minMax"/>
        </c:scaling>
        <c:delete val="0"/>
        <c:axPos val="b"/>
        <c:majorTickMark val="none"/>
        <c:minorTickMark val="none"/>
        <c:tickLblPos val="nextTo"/>
        <c:crossAx val="116008064"/>
        <c:crosses val="autoZero"/>
        <c:auto val="1"/>
        <c:lblAlgn val="ctr"/>
        <c:lblOffset val="100"/>
        <c:noMultiLvlLbl val="0"/>
      </c:catAx>
      <c:valAx>
        <c:axId val="116008064"/>
        <c:scaling>
          <c:orientation val="minMax"/>
        </c:scaling>
        <c:delete val="1"/>
        <c:axPos val="l"/>
        <c:numFmt formatCode="0%" sourceLinked="1"/>
        <c:majorTickMark val="out"/>
        <c:minorTickMark val="none"/>
        <c:tickLblPos val="nextTo"/>
        <c:crossAx val="11600217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Piscataquis County</c:v>
                </c:pt>
              </c:strCache>
            </c:strRef>
          </c:tx>
          <c:invertIfNegative val="0"/>
          <c:cat>
            <c:strRef>
              <c:f>'Top Soc Determin'!$B$2:$D$2</c:f>
              <c:strCache>
                <c:ptCount val="3"/>
                <c:pt idx="0">
                  <c:v>Poverty</c:v>
                </c:pt>
                <c:pt idx="1">
                  <c:v>Employment</c:v>
                </c:pt>
                <c:pt idx="2">
                  <c:v>Transportation</c:v>
                </c:pt>
              </c:strCache>
            </c:strRef>
          </c:cat>
          <c:val>
            <c:numRef>
              <c:f>'Top Soc Determin'!$B$3:$D$3</c:f>
              <c:numCache>
                <c:formatCode>0%</c:formatCode>
                <c:ptCount val="3"/>
                <c:pt idx="0">
                  <c:v>0.83</c:v>
                </c:pt>
                <c:pt idx="1">
                  <c:v>0.75</c:v>
                </c:pt>
                <c:pt idx="2">
                  <c:v>0.72</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Employment</c:v>
                </c:pt>
                <c:pt idx="2">
                  <c:v>Transportation</c:v>
                </c:pt>
              </c:strCache>
            </c:strRef>
          </c:cat>
          <c:val>
            <c:numRef>
              <c:f>'Top Soc Determin'!$B$4:$D$4</c:f>
              <c:numCache>
                <c:formatCode>0%</c:formatCode>
                <c:ptCount val="3"/>
                <c:pt idx="0">
                  <c:v>0.78</c:v>
                </c:pt>
                <c:pt idx="1">
                  <c:v>0.64</c:v>
                </c:pt>
                <c:pt idx="2">
                  <c:v>0.67</c:v>
                </c:pt>
              </c:numCache>
            </c:numRef>
          </c:val>
        </c:ser>
        <c:dLbls>
          <c:showLegendKey val="0"/>
          <c:showVal val="1"/>
          <c:showCatName val="0"/>
          <c:showSerName val="0"/>
          <c:showPercent val="0"/>
          <c:showBubbleSize val="0"/>
        </c:dLbls>
        <c:gapWidth val="150"/>
        <c:overlap val="-25"/>
        <c:axId val="117741440"/>
        <c:axId val="117742976"/>
      </c:barChart>
      <c:catAx>
        <c:axId val="117741440"/>
        <c:scaling>
          <c:orientation val="minMax"/>
        </c:scaling>
        <c:delete val="0"/>
        <c:axPos val="b"/>
        <c:majorTickMark val="none"/>
        <c:minorTickMark val="none"/>
        <c:tickLblPos val="nextTo"/>
        <c:crossAx val="117742976"/>
        <c:crosses val="autoZero"/>
        <c:auto val="1"/>
        <c:lblAlgn val="ctr"/>
        <c:lblOffset val="100"/>
        <c:noMultiLvlLbl val="0"/>
      </c:catAx>
      <c:valAx>
        <c:axId val="117742976"/>
        <c:scaling>
          <c:orientation val="minMax"/>
        </c:scaling>
        <c:delete val="1"/>
        <c:axPos val="l"/>
        <c:numFmt formatCode="0%" sourceLinked="1"/>
        <c:majorTickMark val="out"/>
        <c:minorTickMark val="none"/>
        <c:tickLblPos val="nextTo"/>
        <c:crossAx val="11774144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dirty="0" smtClean="0">
                <a:effectLst/>
              </a:rPr>
              <a:t>Selected Obesity-related Hospitalizations per 10,000 Population:  Piscataquis County</a:t>
            </a:r>
            <a:endParaRPr lang="en-US" dirty="0"/>
          </a:p>
        </c:rich>
      </c:tx>
      <c:layout/>
      <c:overlay val="0"/>
    </c:title>
    <c:autoTitleDeleted val="0"/>
    <c:plotArea>
      <c:layout/>
      <c:barChart>
        <c:barDir val="col"/>
        <c:grouping val="clustered"/>
        <c:varyColors val="0"/>
        <c:ser>
          <c:idx val="0"/>
          <c:order val="0"/>
          <c:tx>
            <c:strRef>
              <c:f>'Top Soc Determin'!$A$3</c:f>
              <c:strCache>
                <c:ptCount val="1"/>
                <c:pt idx="0">
                  <c:v>Piscataquis County</c:v>
                </c:pt>
              </c:strCache>
            </c:strRef>
          </c:tx>
          <c:invertIfNegative val="0"/>
          <c:cat>
            <c:strRef>
              <c:f>'Top Soc Determin'!$B$2:$D$2</c:f>
              <c:strCache>
                <c:ptCount val="3"/>
                <c:pt idx="0">
                  <c:v>Acute MI Hospitalizations</c:v>
                </c:pt>
                <c:pt idx="1">
                  <c:v>Stroke Hospitalizations</c:v>
                </c:pt>
                <c:pt idx="2">
                  <c:v>Diabetes Hospitalizations</c:v>
                </c:pt>
              </c:strCache>
            </c:strRef>
          </c:cat>
          <c:val>
            <c:numRef>
              <c:f>'Top Soc Determin'!$B$3:$D$3</c:f>
              <c:numCache>
                <c:formatCode>0%</c:formatCode>
                <c:ptCount val="3"/>
                <c:pt idx="0">
                  <c:v>0.31</c:v>
                </c:pt>
                <c:pt idx="1">
                  <c:v>0.25</c:v>
                </c:pt>
                <c:pt idx="2">
                  <c:v>0.16</c:v>
                </c:pt>
              </c:numCache>
            </c:numRef>
          </c:val>
        </c:ser>
        <c:ser>
          <c:idx val="1"/>
          <c:order val="1"/>
          <c:tx>
            <c:strRef>
              <c:f>'Top Soc Determin'!$A$4</c:f>
              <c:strCache>
                <c:ptCount val="1"/>
                <c:pt idx="0">
                  <c:v>Maine</c:v>
                </c:pt>
              </c:strCache>
            </c:strRef>
          </c:tx>
          <c:invertIfNegative val="0"/>
          <c:cat>
            <c:strRef>
              <c:f>'Top Soc Determin'!$B$2:$D$2</c:f>
              <c:strCache>
                <c:ptCount val="3"/>
                <c:pt idx="0">
                  <c:v>Acute MI Hospitalizations</c:v>
                </c:pt>
                <c:pt idx="1">
                  <c:v>Stroke Hospitalizations</c:v>
                </c:pt>
                <c:pt idx="2">
                  <c:v>Diabetes Hospitalizations</c:v>
                </c:pt>
              </c:strCache>
            </c:strRef>
          </c:cat>
          <c:val>
            <c:numRef>
              <c:f>'Top Soc Determin'!$B$4:$D$4</c:f>
              <c:numCache>
                <c:formatCode>0%</c:formatCode>
                <c:ptCount val="3"/>
                <c:pt idx="0">
                  <c:v>0.24</c:v>
                </c:pt>
                <c:pt idx="1">
                  <c:v>0.21</c:v>
                </c:pt>
                <c:pt idx="2">
                  <c:v>0.12</c:v>
                </c:pt>
              </c:numCache>
            </c:numRef>
          </c:val>
        </c:ser>
        <c:dLbls>
          <c:showLegendKey val="0"/>
          <c:showVal val="1"/>
          <c:showCatName val="0"/>
          <c:showSerName val="0"/>
          <c:showPercent val="0"/>
          <c:showBubbleSize val="0"/>
        </c:dLbls>
        <c:gapWidth val="150"/>
        <c:overlap val="-25"/>
        <c:axId val="123746176"/>
        <c:axId val="123747712"/>
      </c:barChart>
      <c:catAx>
        <c:axId val="123746176"/>
        <c:scaling>
          <c:orientation val="minMax"/>
        </c:scaling>
        <c:delete val="0"/>
        <c:axPos val="b"/>
        <c:majorTickMark val="none"/>
        <c:minorTickMark val="none"/>
        <c:tickLblPos val="nextTo"/>
        <c:crossAx val="123747712"/>
        <c:crosses val="autoZero"/>
        <c:auto val="1"/>
        <c:lblAlgn val="ctr"/>
        <c:lblOffset val="100"/>
        <c:noMultiLvlLbl val="0"/>
      </c:catAx>
      <c:valAx>
        <c:axId val="123747712"/>
        <c:scaling>
          <c:orientation val="minMax"/>
        </c:scaling>
        <c:delete val="1"/>
        <c:axPos val="l"/>
        <c:numFmt formatCode="0%" sourceLinked="1"/>
        <c:majorTickMark val="out"/>
        <c:minorTickMark val="none"/>
        <c:tickLblPos val="nextTo"/>
        <c:crossAx val="12374617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Piscataquis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0.27</c:v>
                </c:pt>
                <c:pt idx="1">
                  <c:v>0.16</c:v>
                </c:pt>
                <c:pt idx="2">
                  <c:v>0.04</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27719296"/>
        <c:axId val="127720832"/>
      </c:barChart>
      <c:catAx>
        <c:axId val="127719296"/>
        <c:scaling>
          <c:orientation val="minMax"/>
        </c:scaling>
        <c:delete val="0"/>
        <c:axPos val="b"/>
        <c:majorTickMark val="none"/>
        <c:minorTickMark val="none"/>
        <c:tickLblPos val="nextTo"/>
        <c:crossAx val="127720832"/>
        <c:crosses val="autoZero"/>
        <c:auto val="1"/>
        <c:lblAlgn val="ctr"/>
        <c:lblOffset val="100"/>
        <c:noMultiLvlLbl val="0"/>
      </c:catAx>
      <c:valAx>
        <c:axId val="127720832"/>
        <c:scaling>
          <c:orientation val="minMax"/>
        </c:scaling>
        <c:delete val="1"/>
        <c:axPos val="l"/>
        <c:numFmt formatCode="0%" sourceLinked="1"/>
        <c:majorTickMark val="out"/>
        <c:minorTickMark val="none"/>
        <c:tickLblPos val="nextTo"/>
        <c:crossAx val="127719296"/>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Piscataquis County, a larger percentage of HS students reported drinking alcohol in the past 30 days than the state percentage. A smaller percentage of these students reported using marijuana in the past 30 days than the state percentage.</a:t>
            </a:r>
          </a:p>
          <a:p>
            <a:pPr marL="171450" indent="-171450">
              <a:spcAft>
                <a:spcPts val="600"/>
              </a:spcAft>
              <a:buFont typeface="Arial" panose="020B0604020202020204" pitchFamily="34" charset="0"/>
              <a:buChar char="•"/>
            </a:pPr>
            <a:r>
              <a:rPr lang="en-US" baseline="0" dirty="0" smtClean="0"/>
              <a:t>There was a statistically significant difference between Piscataquis County and Maine for past 30-day nonmedical use of prescription drugs by high school students. </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Another way to think of these numbers is to think of 27 of every 100 students using alcohol in the past 30 days or 16 of every 100 using marijuana in the past 30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Piscataquis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Piscataquis County based on information provided by the 89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In Piscataquis County, Obesity and Depression are tied for the top health issue.</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a:t>
            </a:r>
            <a:r>
              <a:rPr lang="en-US" dirty="0" smtClean="0"/>
              <a:t>Piscataquis </a:t>
            </a:r>
            <a:r>
              <a:rPr lang="en-US" dirty="0" smtClean="0"/>
              <a:t>County based on information provided by the </a:t>
            </a:r>
            <a:r>
              <a:rPr lang="en-US" dirty="0" smtClean="0"/>
              <a:t>89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1" baseline="0" dirty="0" smtClean="0"/>
              <a:t>Let’s start with obesity.</a:t>
            </a:r>
          </a:p>
          <a:p>
            <a:pPr marL="171450" indent="-171450">
              <a:spcAft>
                <a:spcPts val="600"/>
              </a:spcAft>
              <a:buFont typeface="Arial" panose="020B0604020202020204" pitchFamily="34" charset="0"/>
              <a:buChar char="•"/>
            </a:pPr>
            <a:r>
              <a:rPr lang="en-US" baseline="0" dirty="0" smtClean="0"/>
              <a:t>In Piscataquis County, the following selected obesity related hospitalizations per 10,000 population. </a:t>
            </a:r>
          </a:p>
          <a:p>
            <a:pPr marL="171450" indent="-171450">
              <a:spcAft>
                <a:spcPts val="600"/>
              </a:spcAft>
              <a:buFont typeface="Arial" panose="020B0604020202020204" pitchFamily="34" charset="0"/>
              <a:buChar char="•"/>
            </a:pPr>
            <a:r>
              <a:rPr lang="en-US" baseline="0" dirty="0" smtClean="0"/>
              <a:t>There is a statistically significant difference between Piscataquis County and Maine where Piscataquis County is higher in both Acute myocardial infarction [Heart Attack] and stroke hospitalizations.</a:t>
            </a:r>
          </a:p>
          <a:p>
            <a:pPr marL="171450" indent="-171450">
              <a:spcAft>
                <a:spcPts val="600"/>
              </a:spcAft>
              <a:buFont typeface="Arial" panose="020B0604020202020204" pitchFamily="34" charset="0"/>
              <a:buChar char="•"/>
            </a:pPr>
            <a:r>
              <a:rPr lang="en-US" baseline="0" dirty="0" smtClean="0"/>
              <a:t>Diabetes hospitalizations were higher in Piscataquis County compared to the state.</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DEPRESSION was listed as a chronic condition within the Stakeholders Survey and was rated as a “top 5” health </a:t>
            </a:r>
            <a:r>
              <a:rPr lang="en-US" b="1" baseline="0" dirty="0" smtClean="0"/>
              <a:t>concern.</a:t>
            </a:r>
            <a:endParaRPr lang="en-US" b="1"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Piscataquis County has a slightly higher percentage than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Piscataquis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a:t>
            </a:r>
            <a:br>
              <a:rPr lang="en-US" dirty="0" smtClean="0"/>
            </a:br>
            <a:r>
              <a:rPr lang="en-US" dirty="0" smtClean="0">
                <a:solidFill>
                  <a:schemeClr val="accent2"/>
                </a:solidFill>
              </a:rPr>
              <a:t>Piscataquis County</a:t>
            </a:r>
            <a:endParaRPr lang="en-US" dirty="0">
              <a:solidFill>
                <a:schemeClr val="accent2"/>
              </a:solidFill>
            </a:endParaRPr>
          </a:p>
        </p:txBody>
      </p:sp>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Piscataquis</a:t>
            </a:r>
            <a:endParaRPr lang="en-US" dirty="0"/>
          </a:p>
          <a:p>
            <a:pPr algn="ctr"/>
            <a:r>
              <a:rPr lang="en-US" dirty="0" smtClean="0"/>
              <a:t>11%</a:t>
            </a:r>
            <a:endParaRPr lang="en-US" dirty="0"/>
          </a:p>
          <a:p>
            <a:pPr algn="ctr"/>
            <a:endParaRPr lang="en-US" dirty="0"/>
          </a:p>
          <a:p>
            <a:pPr algn="ctr"/>
            <a:r>
              <a:rPr lang="en-US" dirty="0"/>
              <a:t>Maine</a:t>
            </a:r>
          </a:p>
          <a:p>
            <a:pPr algn="ctr"/>
            <a:r>
              <a:rPr lang="en-US" dirty="0" smtClean="0"/>
              <a:t>10%</a:t>
            </a:r>
            <a:endParaRPr lang="en-US" dirty="0"/>
          </a:p>
          <a:p>
            <a:endParaRPr lang="en-US" dirty="0"/>
          </a:p>
        </p:txBody>
      </p:sp>
      <p:sp>
        <p:nvSpPr>
          <p:cNvPr id="6" name="Rectangle 5"/>
          <p:cNvSpPr/>
          <p:nvPr/>
        </p:nvSpPr>
        <p:spPr>
          <a:xfrm>
            <a:off x="4229100" y="838200"/>
            <a:ext cx="4572000" cy="338554"/>
          </a:xfrm>
          <a:prstGeom prst="rect">
            <a:avLst/>
          </a:prstGeom>
        </p:spPr>
        <p:txBody>
          <a:bodyPr>
            <a:spAutoFit/>
          </a:bodyPr>
          <a:lstStyle/>
          <a:p>
            <a:pPr algn="ctr"/>
            <a:r>
              <a:rPr lang="en-US" sz="1600" b="1" dirty="0">
                <a:latin typeface="Arial" panose="020B0604020202020204" pitchFamily="34" charset="0"/>
                <a:cs typeface="Arial" panose="020B0604020202020204" pitchFamily="34" charset="0"/>
              </a:rPr>
              <a:t>Adults with current symptoms of depression</a:t>
            </a:r>
          </a:p>
        </p:txBody>
      </p:sp>
      <p:pic>
        <p:nvPicPr>
          <p:cNvPr id="9" name="Picture 8" descr="C:\Users\pmadden\Dropbox\SHNAPP Report\Maps!\Current Depression.jpg"/>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176755"/>
            <a:ext cx="3421380" cy="5300246"/>
          </a:xfrm>
          <a:prstGeom prst="rect">
            <a:avLst/>
          </a:prstGeom>
          <a:noFill/>
          <a:ln>
            <a:noFill/>
          </a:ln>
        </p:spPr>
      </p:pic>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cxnSp>
        <p:nvCxnSpPr>
          <p:cNvPr id="8" name="Straight Arrow Connector 7"/>
          <p:cNvCxnSpPr/>
          <p:nvPr/>
        </p:nvCxnSpPr>
        <p:spPr>
          <a:xfrm flipV="1">
            <a:off x="3733800" y="3124200"/>
            <a:ext cx="2667000" cy="1143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Piscataquis County</a:t>
            </a:r>
            <a:endParaRPr lang="en-US" dirty="0"/>
          </a:p>
        </p:txBody>
      </p:sp>
      <p:sp>
        <p:nvSpPr>
          <p:cNvPr id="9" name="TextBox 8"/>
          <p:cNvSpPr txBox="1"/>
          <p:nvPr/>
        </p:nvSpPr>
        <p:spPr>
          <a:xfrm>
            <a:off x="561109" y="6293114"/>
            <a:ext cx="8021782" cy="276999"/>
          </a:xfrm>
          <a:prstGeom prst="rect">
            <a:avLst/>
          </a:prstGeom>
          <a:noFill/>
        </p:spPr>
        <p:txBody>
          <a:bodyPr wrap="square" rtlCol="0">
            <a:spAutoFit/>
          </a:bodyPr>
          <a:lstStyle/>
          <a:p>
            <a:r>
              <a:rPr lang="en-US" sz="1200" dirty="0"/>
              <a:t>Source: Maine Integrated Youth Health Survey, </a:t>
            </a:r>
            <a:r>
              <a:rPr lang="en-US" sz="1200" dirty="0" smtClean="0"/>
              <a:t>2013</a:t>
            </a:r>
            <a:endParaRPr lang="en-US" sz="1200" dirty="0"/>
          </a:p>
        </p:txBody>
      </p:sp>
      <p:sp>
        <p:nvSpPr>
          <p:cNvPr id="3" name="Rectangle 2"/>
          <p:cNvSpPr/>
          <p:nvPr/>
        </p:nvSpPr>
        <p:spPr>
          <a:xfrm>
            <a:off x="2286000" y="3105835"/>
            <a:ext cx="4572000" cy="646331"/>
          </a:xfrm>
          <a:prstGeom prst="rect">
            <a:avLst/>
          </a:prstGeom>
        </p:spPr>
        <p:txBody>
          <a:bodyPr>
            <a:spAutoFit/>
          </a:bodyPr>
          <a:lstStyle/>
          <a:p>
            <a:pPr algn="ctr">
              <a:defRPr sz="1800" b="1" i="0" u="none" strike="noStrike" kern="1200" baseline="0">
                <a:solidFill>
                  <a:prstClr val="white"/>
                </a:solidFill>
                <a:latin typeface="+mn-lt"/>
                <a:ea typeface="+mn-ea"/>
                <a:cs typeface="+mn-cs"/>
              </a:defRPr>
            </a:pPr>
            <a:r>
              <a:rPr lang="en-US" dirty="0"/>
              <a:t>Selected Measures of Physical Activity: Franklin County</a:t>
            </a:r>
          </a:p>
        </p:txBody>
      </p:sp>
      <p:graphicFrame>
        <p:nvGraphicFramePr>
          <p:cNvPr id="7" name="Chart 6"/>
          <p:cNvGraphicFramePr>
            <a:graphicFrameLocks/>
          </p:cNvGraphicFramePr>
          <p:nvPr>
            <p:extLst>
              <p:ext uri="{D42A27DB-BD31-4B8C-83A1-F6EECF244321}">
                <p14:modId xmlns:p14="http://schemas.microsoft.com/office/powerpoint/2010/main" val="2459630950"/>
              </p:ext>
            </p:extLst>
          </p:nvPr>
        </p:nvGraphicFramePr>
        <p:xfrm>
          <a:off x="533398" y="1676400"/>
          <a:ext cx="7772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3318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1500" dirty="0" smtClean="0">
              <a:solidFill>
                <a:schemeClr val="bg2">
                  <a:lumMod val="25000"/>
                </a:schemeClr>
              </a:solidFill>
              <a:latin typeface="Cambria" panose="02040503050406030204" pitchFamily="18" charset="0"/>
            </a:endParaRPr>
          </a:p>
          <a:p>
            <a:pPr marL="109728" indent="0" algn="l">
              <a:buNone/>
            </a:pPr>
            <a:endParaRPr lang="en-US" sz="1500" dirty="0" smtClean="0">
              <a:solidFill>
                <a:schemeClr val="bg2">
                  <a:lumMod val="25000"/>
                </a:schemeClr>
              </a:solidFill>
              <a:latin typeface="Cambria" panose="02040503050406030204" pitchFamily="18" charset="0"/>
            </a:endParaRPr>
          </a:p>
          <a:p>
            <a:pPr marL="109728" indent="0" algn="l">
              <a:buNone/>
            </a:pPr>
            <a:endParaRPr lang="en-US" sz="15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99" y="4645134"/>
            <a:ext cx="7543799" cy="53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573375"/>
            <a:ext cx="7543799" cy="107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Piscataquis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Piscataquis County 89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156021687"/>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Piscataquis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Piscataquis County 89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899831207"/>
              </p:ext>
            </p:extLst>
          </p:nvPr>
        </p:nvGraphicFramePr>
        <p:xfrm>
          <a:off x="609600" y="2274331"/>
          <a:ext cx="77724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obesity, depression, and </a:t>
            </a:r>
            <a:r>
              <a:rPr lang="en-US" dirty="0" smtClean="0"/>
              <a:t>drug </a:t>
            </a:r>
            <a:r>
              <a:rPr lang="en-US" dirty="0" smtClean="0"/>
              <a:t>&amp; alcohol abuse</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262" y="29718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Piscataquis County</a:t>
            </a:r>
            <a:endParaRPr lang="en-US" dirty="0">
              <a:solidFill>
                <a:schemeClr val="accent2"/>
              </a:solidFill>
            </a:endParaRPr>
          </a:p>
        </p:txBody>
      </p:sp>
      <p:sp>
        <p:nvSpPr>
          <p:cNvPr id="4" name="TextBox 3"/>
          <p:cNvSpPr txBox="1"/>
          <p:nvPr/>
        </p:nvSpPr>
        <p:spPr>
          <a:xfrm>
            <a:off x="533399" y="6188223"/>
            <a:ext cx="8305801" cy="646331"/>
          </a:xfrm>
          <a:prstGeom prst="rect">
            <a:avLst/>
          </a:prstGeom>
          <a:noFill/>
        </p:spPr>
        <p:txBody>
          <a:bodyPr wrap="square" rtlCol="0">
            <a:spAutoFit/>
          </a:bodyPr>
          <a:lstStyle/>
          <a:p>
            <a:r>
              <a:rPr lang="en-US" sz="1200" dirty="0"/>
              <a:t>Source for Acute myocardial infarction hospitalizations per 10,000 population: MHDO, 2011</a:t>
            </a:r>
          </a:p>
          <a:p>
            <a:r>
              <a:rPr lang="en-US" sz="1200" dirty="0"/>
              <a:t>Source for Stroke hospitalizations per 10,000 population: MHDO, 2011</a:t>
            </a:r>
          </a:p>
          <a:p>
            <a:r>
              <a:rPr lang="en-US" sz="1200" dirty="0"/>
              <a:t>Source for Diabetes hospitalizations (principal diagnosis) per 10,000 population: MHDO, 2011</a:t>
            </a:r>
          </a:p>
        </p:txBody>
      </p:sp>
      <p:graphicFrame>
        <p:nvGraphicFramePr>
          <p:cNvPr id="13" name="Chart 12"/>
          <p:cNvGraphicFramePr>
            <a:graphicFrameLocks/>
          </p:cNvGraphicFramePr>
          <p:nvPr>
            <p:extLst>
              <p:ext uri="{D42A27DB-BD31-4B8C-83A1-F6EECF244321}">
                <p14:modId xmlns:p14="http://schemas.microsoft.com/office/powerpoint/2010/main" val="3770792014"/>
              </p:ext>
            </p:extLst>
          </p:nvPr>
        </p:nvGraphicFramePr>
        <p:xfrm>
          <a:off x="533400" y="2133600"/>
          <a:ext cx="76962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4713</TotalTime>
  <Words>2083</Words>
  <Application>Microsoft Office PowerPoint</Application>
  <PresentationFormat>On-screen Show (4:3)</PresentationFormat>
  <Paragraphs>167</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Piscataquis County</vt:lpstr>
      <vt:lpstr>Top issues affecting where we live, work, learn &amp; play in Piscataquis County</vt:lpstr>
      <vt:lpstr>Quick look at data about obesity, depression, and drug &amp; alcohol abuse</vt:lpstr>
      <vt:lpstr>Obesity Piscataquis County</vt:lpstr>
      <vt:lpstr>Depression Piscataquis County</vt:lpstr>
      <vt:lpstr>Drug &amp; Alcohol Abuse Piscataquis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276</cp:revision>
  <cp:lastPrinted>2015-10-02T18:28:17Z</cp:lastPrinted>
  <dcterms:created xsi:type="dcterms:W3CDTF">2015-06-09T16:33:57Z</dcterms:created>
  <dcterms:modified xsi:type="dcterms:W3CDTF">2015-10-15T17:42:16Z</dcterms:modified>
</cp:coreProperties>
</file>